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81" r:id="rId5"/>
    <p:sldId id="283" r:id="rId6"/>
    <p:sldId id="282" r:id="rId7"/>
    <p:sldId id="284" r:id="rId8"/>
    <p:sldId id="285" r:id="rId9"/>
    <p:sldId id="270" r:id="rId10"/>
    <p:sldId id="264" r:id="rId11"/>
    <p:sldId id="271" r:id="rId12"/>
    <p:sldId id="272" r:id="rId13"/>
    <p:sldId id="274" r:id="rId14"/>
    <p:sldId id="273" r:id="rId15"/>
    <p:sldId id="278" r:id="rId16"/>
    <p:sldId id="269" r:id="rId17"/>
    <p:sldId id="268" r:id="rId18"/>
    <p:sldId id="262" r:id="rId19"/>
    <p:sldId id="263" r:id="rId20"/>
    <p:sldId id="259" r:id="rId21"/>
    <p:sldId id="277" r:id="rId22"/>
    <p:sldId id="279" r:id="rId23"/>
    <p:sldId id="276" r:id="rId24"/>
    <p:sldId id="286" r:id="rId25"/>
    <p:sldId id="287" r:id="rId26"/>
    <p:sldId id="288" r:id="rId27"/>
    <p:sldId id="289" r:id="rId28"/>
    <p:sldId id="290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66" y="7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81F5056-150F-4C5D-A3AC-A97BD7C4D2FA}" type="datetime1">
              <a:rPr lang="ko-KR" altLang="en-US"/>
              <a:pPr lvl="0">
                <a:defRPr/>
              </a:pPr>
              <a:t>2020-11-18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C10B24C-54C4-49CA-9CBD-3E20C205D1B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미숙아는 임신기간보다 먼저 태어나는 아이들과 출생체중이 </a:t>
            </a:r>
            <a:r>
              <a:rPr lang="en-US" altLang="ko-KR"/>
              <a:t>2.5kg</a:t>
            </a:r>
            <a:r>
              <a:rPr lang="ko-KR" altLang="en-US"/>
              <a:t>미만인 아이들을 말하는데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8BE279A-322C-4759-87B9-DFD2BC416FE1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2020</a:t>
            </a:r>
            <a:r>
              <a:rPr lang="ko-KR" altLang="en-US"/>
              <a:t>년도 통계청에서 발표한 </a:t>
            </a:r>
            <a:r>
              <a:rPr lang="en-US" altLang="ko-KR"/>
              <a:t>2019</a:t>
            </a:r>
            <a:r>
              <a:rPr lang="ko-KR" altLang="en-US"/>
              <a:t>년 출생 통계에 따르면 </a:t>
            </a:r>
            <a:r>
              <a:rPr lang="en-US" altLang="ko-KR"/>
              <a:t>2019</a:t>
            </a:r>
            <a:r>
              <a:rPr lang="ko-KR" altLang="en-US"/>
              <a:t>년에는 출생아 수가 </a:t>
            </a:r>
            <a:r>
              <a:rPr lang="en-US" altLang="ko-KR"/>
              <a:t>10</a:t>
            </a:r>
            <a:r>
              <a:rPr lang="ko-KR" altLang="en-US"/>
              <a:t>년전에 비해 약</a:t>
            </a:r>
            <a:r>
              <a:rPr lang="en-US" altLang="ko-KR"/>
              <a:t>14</a:t>
            </a:r>
            <a:r>
              <a:rPr lang="ko-KR" altLang="en-US"/>
              <a:t>만명이 줄은 </a:t>
            </a:r>
            <a:r>
              <a:rPr lang="en-US" altLang="ko-KR"/>
              <a:t>30</a:t>
            </a:r>
            <a:r>
              <a:rPr lang="ko-KR" altLang="en-US"/>
              <a:t>만명으로 나왔고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8BE279A-322C-4759-87B9-DFD2BC416FE1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임신기간보다 먼저 태어난 아아들은 약 </a:t>
            </a:r>
            <a:r>
              <a:rPr lang="en-US" altLang="ko-KR"/>
              <a:t>2</a:t>
            </a:r>
            <a:r>
              <a:rPr lang="ko-KR" altLang="en-US"/>
              <a:t>만 </a:t>
            </a:r>
            <a:r>
              <a:rPr lang="en-US" altLang="ko-KR"/>
              <a:t>4</a:t>
            </a:r>
            <a:r>
              <a:rPr lang="ko-KR" altLang="en-US"/>
              <a:t>천명</a:t>
            </a:r>
            <a:r>
              <a:rPr lang="en-US" altLang="ko-KR"/>
              <a:t>,</a:t>
            </a:r>
            <a:r>
              <a:rPr lang="ko-KR" altLang="en-US"/>
              <a:t> 출생체중이 </a:t>
            </a:r>
            <a:r>
              <a:rPr lang="en-US" altLang="ko-KR"/>
              <a:t>2.5kg</a:t>
            </a:r>
            <a:r>
              <a:rPr lang="ko-KR" altLang="en-US"/>
              <a:t>미만인 아이들은 약 </a:t>
            </a:r>
            <a:r>
              <a:rPr lang="en-US" altLang="ko-KR"/>
              <a:t>2</a:t>
            </a:r>
            <a:r>
              <a:rPr lang="ko-KR" altLang="en-US"/>
              <a:t>만 </a:t>
            </a:r>
            <a:r>
              <a:rPr lang="en-US" altLang="ko-KR"/>
              <a:t>2</a:t>
            </a:r>
            <a:r>
              <a:rPr lang="ko-KR" altLang="en-US"/>
              <a:t>천명정도 입니다</a:t>
            </a:r>
            <a:r>
              <a:rPr lang="en-US" altLang="ko-KR"/>
              <a:t>. </a:t>
            </a:r>
            <a:r>
              <a:rPr lang="ko-KR" altLang="en-US"/>
              <a:t>미숙아들은 대게 발육이 부진하거나 호흡이 원활하지 못하는 것과 같이 건강상의 문제가 있는 아이들이 중환자실에서 인큐베이터에서 관리를 받으며 생활을 하게 됩니다</a:t>
            </a:r>
            <a:r>
              <a:rPr lang="en-US" altLang="ko-KR"/>
              <a:t>. </a:t>
            </a:r>
            <a:r>
              <a:rPr lang="ko-KR" altLang="en-US"/>
              <a:t>이렇게 미숙아들은 엄마의 품에 안기지도 못해보고 바로 생이별을 하며</a:t>
            </a:r>
            <a:r>
              <a:rPr lang="en-US" altLang="ko-KR"/>
              <a:t>, </a:t>
            </a:r>
            <a:r>
              <a:rPr lang="ko-KR" altLang="en-US"/>
              <a:t>중환자실로 이동을 해서 면회시간 또한 한정되어 있어서 마음대로 볼 수가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8BE279A-322C-4759-87B9-DFD2BC416FE1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신문에서와 같이 만약 아이가 갑자기 다음날 하늘나라로 가게 된다면 부모는 아이의 모습을 보지도 못한 채 그 상황을 받아들여야 됩니다</a:t>
            </a:r>
            <a:r>
              <a:rPr lang="en-US" altLang="ko-KR"/>
              <a:t>. </a:t>
            </a:r>
            <a:r>
              <a:rPr lang="ko-KR" altLang="en-US"/>
              <a:t>방금과 같은 상황이 된다면 아이의 사진이 적거나 거의 없을 것이다</a:t>
            </a:r>
            <a:r>
              <a:rPr lang="en-US" altLang="ko-KR"/>
              <a:t>. </a:t>
            </a:r>
            <a:r>
              <a:rPr lang="ko-KR" altLang="en-US"/>
              <a:t>그래서 면회 시간 이외에도 부모님이 아기의 모습을 확인할 수 있도록 또 예상치 못한 사고로 잃는 아이의 얼굴을 간직하기 위해 아기의 웃는 모습과 움직임이 있는 장면을 실시간으로 촬영하여 부모님에게 전송하여 아기의 모습을 사진과 영상으로 간직할 수 있도록 하는 것이 저희의 프로젝트 목표입니다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8BE279A-322C-4759-87B9-DFD2BC416FE1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C10B24C-54C4-49CA-9CBD-3E20C205D1B0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FB02-347F-46EB-8927-2D97F3F49438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54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1DE0C-02DF-46FC-9FD4-CDAD0F8FBCD3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628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60DF-4E87-4E96-8778-6911DE336BFD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2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981A-8076-42C0-9310-8FDDED6018D1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71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05C1-9CAD-4D39-9B73-93EE0B1E11D4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554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CE8CE-5166-4EAA-8D11-B10CA531C00E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8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CF35F-58CB-4DF5-BBEC-713837153A39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EA3A-E2F3-4FA0-9333-19078DF16112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899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F580D-3BA3-4A8E-A2B0-F1C418ECAD15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1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DF32C-6D79-4EFA-A3F4-493321092A02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48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BCA28-C245-4405-B893-48A804B4FCFB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8087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9CCF0-4EFF-4B53-9A88-5A315FC8623D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64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Relationship Id="rId3" Type="http://schemas.openxmlformats.org/officeDocument/2006/relationships/image" Target="../media/image2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Bright moment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94550"/>
            <a:ext cx="9144000" cy="1655762"/>
          </a:xfrm>
        </p:spPr>
        <p:txBody>
          <a:bodyPr>
            <a:norm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Harmony</a:t>
            </a:r>
            <a:r>
              <a:rPr lang="ko-KR" altLang="en-US" sz="2000" dirty="0" smtClean="0"/>
              <a:t>팀</a:t>
            </a:r>
            <a:endParaRPr lang="en-US" altLang="ko-KR" sz="2000" dirty="0" smtClean="0"/>
          </a:p>
          <a:p>
            <a:r>
              <a:rPr lang="ko-KR" altLang="en-US" sz="2000" dirty="0" smtClean="0"/>
              <a:t>김선민</a:t>
            </a:r>
            <a:endParaRPr lang="en-US" altLang="ko-KR" sz="2000" dirty="0" smtClean="0"/>
          </a:p>
          <a:p>
            <a:r>
              <a:rPr lang="ko-KR" altLang="en-US" sz="2000" dirty="0" smtClean="0"/>
              <a:t>정철우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94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 smtClean="0"/>
              <a:t>Compare </a:t>
            </a:r>
            <a:r>
              <a:rPr lang="en-US" altLang="ko-KR" sz="3600" dirty="0"/>
              <a:t>two xml files of trained data</a:t>
            </a:r>
            <a:endParaRPr lang="ko-KR" altLang="en-US" sz="36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543" y="1442659"/>
            <a:ext cx="8472913" cy="488799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113472" y="5269674"/>
            <a:ext cx="4770407" cy="794697"/>
            <a:chOff x="2113472" y="5649235"/>
            <a:chExt cx="4770407" cy="794697"/>
          </a:xfrm>
        </p:grpSpPr>
        <p:sp>
          <p:nvSpPr>
            <p:cNvPr id="5" name="직사각형 4"/>
            <p:cNvSpPr/>
            <p:nvPr/>
          </p:nvSpPr>
          <p:spPr>
            <a:xfrm>
              <a:off x="2113472" y="6150634"/>
              <a:ext cx="4770407" cy="2932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113472" y="5649235"/>
              <a:ext cx="4770407" cy="2932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24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4114" y="2001851"/>
            <a:ext cx="5679045" cy="30312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5" y="2001851"/>
            <a:ext cx="5679046" cy="3031283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90095" y="5149971"/>
            <a:ext cx="4017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haarcascade_frontalface_default.xml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7054694" y="5149971"/>
            <a:ext cx="389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</a:t>
            </a:r>
            <a:r>
              <a:rPr lang="en-US" altLang="ko-KR" sz="1200" dirty="0" smtClean="0"/>
              <a:t>haarcascade_frontalface_alt2.xml</a:t>
            </a:r>
            <a:endParaRPr lang="ko-KR" altLang="en-US" sz="1200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 smtClean="0"/>
              <a:t>Compare two xml files of trained data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9771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955026"/>
            <a:ext cx="5532110" cy="3626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95" y="1955026"/>
            <a:ext cx="5532110" cy="362627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9671" y="5663520"/>
            <a:ext cx="3974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Result of using haarcascade_frontalface_default.xml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928364" y="5663519"/>
            <a:ext cx="3786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Result of using haarcascade_frontalface_alt2.xml</a:t>
            </a:r>
            <a:endParaRPr lang="ko-KR" altLang="en-US" sz="1200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 smtClean="0"/>
              <a:t>Compare </a:t>
            </a:r>
            <a:r>
              <a:rPr lang="en-US" altLang="ko-KR" sz="3600" dirty="0"/>
              <a:t>two xml files of trained data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5345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7296" y="2009866"/>
            <a:ext cx="5311448" cy="32091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53" y="2009866"/>
            <a:ext cx="5311448" cy="32091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1296" y="653914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www.today.com/parents/most-popular-baby-names-2016-t111499 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30608" y="5289901"/>
            <a:ext cx="403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</a:t>
            </a:r>
            <a:r>
              <a:rPr lang="en-US" altLang="ko-KR" sz="1200" dirty="0" smtClean="0"/>
              <a:t>haarcascade_frontalface_default.xml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572038" y="5289901"/>
            <a:ext cx="4581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</a:t>
            </a:r>
            <a:r>
              <a:rPr lang="en-US" altLang="ko-KR" sz="1200" dirty="0" smtClean="0"/>
              <a:t>haarcascade_frontalface_alt2.xml</a:t>
            </a:r>
            <a:endParaRPr lang="ko-KR" altLang="en-US" sz="1200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 smtClean="0"/>
              <a:t>Compare </a:t>
            </a:r>
            <a:r>
              <a:rPr lang="en-US" altLang="ko-KR" sz="3600" dirty="0"/>
              <a:t>two xml files of trained data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449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6CE1EA5-AAE5-4A43-A4D7-3C7DAC94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106" y="1825625"/>
            <a:ext cx="9359660" cy="4351338"/>
          </a:xfrm>
        </p:spPr>
        <p:txBody>
          <a:bodyPr>
            <a:normAutofit/>
          </a:bodyPr>
          <a:lstStyle/>
          <a:p>
            <a:endParaRPr lang="en-US" altLang="ko-KR" sz="2000" b="0" i="0" dirty="0">
              <a:solidFill>
                <a:srgbClr val="333333"/>
              </a:solidFill>
              <a:effectLst/>
              <a:latin typeface="Roboto"/>
            </a:endParaRPr>
          </a:p>
          <a:p>
            <a:r>
              <a:rPr lang="en-US" altLang="ko-KR" sz="2000" b="0" i="0" dirty="0">
                <a:solidFill>
                  <a:srgbClr val="333333"/>
                </a:solidFill>
                <a:effectLst/>
              </a:rPr>
              <a:t>Image crawling</a:t>
            </a:r>
            <a:endParaRPr lang="ko-KR" altLang="en-US" sz="2000" dirty="0"/>
          </a:p>
          <a:p>
            <a:r>
              <a:rPr lang="en-US" altLang="ko-KR" sz="2000" strike="sngStrike" dirty="0">
                <a:solidFill>
                  <a:schemeClr val="bg1">
                    <a:lumMod val="50000"/>
                  </a:schemeClr>
                </a:solidFill>
              </a:rPr>
              <a:t>Face </a:t>
            </a:r>
            <a:r>
              <a:rPr lang="en-US" altLang="ko-KR" sz="2000" strike="sngStrike" dirty="0" smtClean="0">
                <a:solidFill>
                  <a:schemeClr val="bg1">
                    <a:lumMod val="50000"/>
                  </a:schemeClr>
                </a:solidFill>
              </a:rPr>
              <a:t>detection </a:t>
            </a:r>
            <a:endParaRPr lang="en-US" altLang="ko-KR" sz="2000" strike="sngStrik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/>
              <a:t>Face </a:t>
            </a:r>
            <a:r>
              <a:rPr lang="en-US" altLang="ko-KR" sz="2000" dirty="0" smtClean="0"/>
              <a:t>detection with a webcam</a:t>
            </a:r>
            <a:endParaRPr lang="ko-KR" altLang="en-US" sz="2000" dirty="0"/>
          </a:p>
          <a:p>
            <a:r>
              <a:rPr lang="en-US" altLang="ko-KR" sz="2000" dirty="0"/>
              <a:t>Emotion recognition</a:t>
            </a:r>
          </a:p>
          <a:p>
            <a:r>
              <a:rPr lang="en-US" altLang="ko-KR" sz="2000" dirty="0"/>
              <a:t>Emotion classification</a:t>
            </a:r>
            <a:endParaRPr lang="ko-KR" altLang="en-US" sz="2000" dirty="0"/>
          </a:p>
          <a:p>
            <a:r>
              <a:rPr lang="en-US" altLang="ko-KR" sz="2000" dirty="0"/>
              <a:t>Region of Interest (ROI)</a:t>
            </a:r>
          </a:p>
          <a:p>
            <a:r>
              <a:rPr lang="en-US" altLang="ko-KR" sz="2000" dirty="0"/>
              <a:t>Send </a:t>
            </a:r>
            <a:r>
              <a:rPr lang="en-US" altLang="ko-KR" sz="2000" dirty="0" smtClean="0"/>
              <a:t>photo to </a:t>
            </a:r>
            <a:r>
              <a:rPr lang="en-US" altLang="ko-KR" sz="2000" dirty="0"/>
              <a:t>app in real time</a:t>
            </a:r>
          </a:p>
          <a:p>
            <a:r>
              <a:rPr lang="en-US" altLang="ko-KR" sz="2000" dirty="0"/>
              <a:t>etc.</a:t>
            </a:r>
            <a:endParaRPr lang="ko-KR" altLang="en-US" sz="2000" dirty="0"/>
          </a:p>
        </p:txBody>
      </p:sp>
      <p:pic>
        <p:nvPicPr>
          <p:cNvPr id="1026" name="Picture 2" descr="python - 파이썬에서 OpenCV -">
            <a:extLst>
              <a:ext uri="{FF2B5EF4-FFF2-40B4-BE49-F238E27FC236}">
                <a16:creationId xmlns="" xmlns:a16="http://schemas.microsoft.com/office/drawing/2014/main" id="{A250B4B1-C3F4-4791-83C2-DB0A9CEBD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737" y="4329629"/>
            <a:ext cx="2193249" cy="193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D6836C4-DCD4-4296-B4DE-CC8AA499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FD08-3BA7-4FA5-9FCD-E3A8E984828F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 smtClean="0"/>
              <a:t>List of required skills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0559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902" y="1904668"/>
            <a:ext cx="5162195" cy="411693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 smtClean="0"/>
              <a:t>Face detection with a webcam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0564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296"/>
            <a:ext cx="5162195" cy="41169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602" y="1835296"/>
            <a:ext cx="5162198" cy="4116932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 smtClean="0"/>
              <a:t>Face detection with a webcam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1605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1213"/>
            <a:ext cx="5166810" cy="4120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390" y="1751213"/>
            <a:ext cx="5182410" cy="4133052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 smtClean="0"/>
              <a:t>Face detection with a webcam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424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.5kg의 미숙아로 태어난 토야(가명‧1). 신생아 중환자실 인큐베이터 속에서 치료를 받고 있다. 자르갈 씨 제공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91" y="1593701"/>
            <a:ext cx="5207538" cy="389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1052" y="645320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news.imaeil.com/Neighbor/2020082408515199819?ismobile=true 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52" y="1419664"/>
            <a:ext cx="5331825" cy="4245590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 smtClean="0"/>
              <a:t>Baby in incubator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893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sz="2000" dirty="0" smtClean="0"/>
              <a:t>Side </a:t>
            </a:r>
            <a:r>
              <a:rPr lang="en-US" altLang="ko-KR" sz="2000" dirty="0"/>
              <a:t>face detection is impossible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r>
              <a:rPr lang="en-US" altLang="ko-KR" sz="2000" dirty="0" smtClean="0"/>
              <a:t>Face </a:t>
            </a:r>
            <a:r>
              <a:rPr lang="en-US" altLang="ko-KR" sz="2000" dirty="0"/>
              <a:t>detection is impossible if one of the eyes, nose, or mouth is covered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O</a:t>
            </a:r>
            <a:r>
              <a:rPr lang="en-US" altLang="ko-KR" sz="3600" dirty="0" smtClean="0"/>
              <a:t>bstacle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0924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 소개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진행 상황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장애요소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향후 계획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 smtClean="0"/>
              <a:t>contents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9772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748" y="1198297"/>
            <a:ext cx="9144735" cy="544404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 smtClean="0"/>
              <a:t>Plan to use the Google Cloud </a:t>
            </a:r>
            <a:r>
              <a:rPr lang="en-US" altLang="ko-KR" sz="3600" dirty="0"/>
              <a:t>V</a:t>
            </a:r>
            <a:r>
              <a:rPr lang="en-US" altLang="ko-KR" sz="3600" dirty="0" smtClean="0"/>
              <a:t>ision API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632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6CE1EA5-AAE5-4A43-A4D7-3C7DAC94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106" y="1825625"/>
            <a:ext cx="9359660" cy="4351338"/>
          </a:xfrm>
        </p:spPr>
        <p:txBody>
          <a:bodyPr>
            <a:normAutofit/>
          </a:bodyPr>
          <a:lstStyle/>
          <a:p>
            <a:endParaRPr lang="en-US" altLang="ko-KR" sz="2000" b="0" i="0" dirty="0">
              <a:solidFill>
                <a:srgbClr val="333333"/>
              </a:solidFill>
              <a:effectLst/>
              <a:latin typeface="Roboto"/>
            </a:endParaRPr>
          </a:p>
          <a:p>
            <a:r>
              <a:rPr lang="en-US" altLang="ko-KR" sz="2000" b="0" i="0" dirty="0">
                <a:solidFill>
                  <a:srgbClr val="333333"/>
                </a:solidFill>
                <a:effectLst/>
              </a:rPr>
              <a:t>Image crawling</a:t>
            </a:r>
            <a:endParaRPr lang="ko-KR" altLang="en-US" sz="2000" dirty="0"/>
          </a:p>
          <a:p>
            <a:r>
              <a:rPr lang="en-US" altLang="ko-KR" sz="2000" strike="sngStrike" dirty="0">
                <a:solidFill>
                  <a:schemeClr val="bg1">
                    <a:lumMod val="50000"/>
                  </a:schemeClr>
                </a:solidFill>
              </a:rPr>
              <a:t>Face </a:t>
            </a:r>
            <a:r>
              <a:rPr lang="en-US" altLang="ko-KR" sz="2000" strike="sngStrike" dirty="0" smtClean="0">
                <a:solidFill>
                  <a:schemeClr val="bg1">
                    <a:lumMod val="50000"/>
                  </a:schemeClr>
                </a:solidFill>
              </a:rPr>
              <a:t>detection </a:t>
            </a:r>
            <a:endParaRPr lang="en-US" altLang="ko-KR" sz="2000" strike="sngStrik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strike="sngStrike" dirty="0">
                <a:solidFill>
                  <a:schemeClr val="bg1">
                    <a:lumMod val="50000"/>
                  </a:schemeClr>
                </a:solidFill>
              </a:rPr>
              <a:t>Face </a:t>
            </a:r>
            <a:r>
              <a:rPr lang="en-US" altLang="ko-KR" sz="2000" strike="sngStrike" dirty="0" smtClean="0">
                <a:solidFill>
                  <a:schemeClr val="bg1">
                    <a:lumMod val="50000"/>
                  </a:schemeClr>
                </a:solidFill>
              </a:rPr>
              <a:t>detection with a webcam</a:t>
            </a:r>
            <a:endParaRPr lang="ko-KR" altLang="en-US" sz="2000" strike="sngStrik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 smtClean="0"/>
              <a:t>Use face detection API</a:t>
            </a:r>
          </a:p>
          <a:p>
            <a:r>
              <a:rPr lang="en-US" altLang="ko-KR" sz="2000" dirty="0" smtClean="0"/>
              <a:t>Emotion </a:t>
            </a:r>
            <a:r>
              <a:rPr lang="en-US" altLang="ko-KR" sz="2000" dirty="0"/>
              <a:t>recognition</a:t>
            </a:r>
          </a:p>
          <a:p>
            <a:r>
              <a:rPr lang="en-US" altLang="ko-KR" sz="2000" dirty="0"/>
              <a:t>Emotion classification</a:t>
            </a:r>
            <a:endParaRPr lang="ko-KR" altLang="en-US" sz="2000" dirty="0"/>
          </a:p>
          <a:p>
            <a:r>
              <a:rPr lang="en-US" altLang="ko-KR" sz="2000" dirty="0"/>
              <a:t>Region of Interest (ROI)</a:t>
            </a:r>
          </a:p>
          <a:p>
            <a:r>
              <a:rPr lang="en-US" altLang="ko-KR" sz="2000" dirty="0"/>
              <a:t>Send </a:t>
            </a:r>
            <a:r>
              <a:rPr lang="en-US" altLang="ko-KR" sz="2000" dirty="0" smtClean="0"/>
              <a:t>photo to </a:t>
            </a:r>
            <a:r>
              <a:rPr lang="en-US" altLang="ko-KR" sz="2000" dirty="0"/>
              <a:t>app in real time</a:t>
            </a:r>
          </a:p>
          <a:p>
            <a:r>
              <a:rPr lang="en-US" altLang="ko-KR" sz="2000" dirty="0"/>
              <a:t>etc.</a:t>
            </a:r>
            <a:endParaRPr lang="ko-KR" altLang="en-US" sz="2000" dirty="0"/>
          </a:p>
        </p:txBody>
      </p:sp>
      <p:pic>
        <p:nvPicPr>
          <p:cNvPr id="1026" name="Picture 2" descr="python - 파이썬에서 OpenCV -">
            <a:extLst>
              <a:ext uri="{FF2B5EF4-FFF2-40B4-BE49-F238E27FC236}">
                <a16:creationId xmlns="" xmlns:a16="http://schemas.microsoft.com/office/drawing/2014/main" id="{A250B4B1-C3F4-4791-83C2-DB0A9CEBD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737" y="4329629"/>
            <a:ext cx="2193249" cy="193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D6836C4-DCD4-4296-B4DE-CC8AA499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FD08-3BA7-4FA5-9FCD-E3A8E984828F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 smtClean="0"/>
              <a:t>List of required skills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741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 smtClean="0"/>
              <a:t>Thank you</a:t>
            </a:r>
            <a:endParaRPr lang="ko-KR" altLang="en-US" sz="5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49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819225C-4A16-40F9-9B1F-F8538897205E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077695"/>
            <a:ext cx="6204550" cy="4304317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17840" y="1061951"/>
            <a:ext cx="6174160" cy="4500072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0" y="6618370"/>
            <a:ext cx="6280464" cy="2396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 sz="1000">
                <a:solidFill>
                  <a:srgbClr val="808080"/>
                </a:solidFill>
              </a:rPr>
              <a:t>https://www.womenshealthmag.com/health/a27101432/smallest-baby-micro-preemie-discharged/</a:t>
            </a:r>
            <a:endParaRPr lang="en-US" altLang="en-US" sz="1000">
              <a:solidFill>
                <a:srgbClr val="808080"/>
              </a:solidFill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0" y="6382077"/>
            <a:ext cx="7048500" cy="24349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 sz="1000">
                <a:solidFill>
                  <a:srgbClr val="808080"/>
                </a:solidFill>
              </a:rPr>
              <a:t>https://www.nature.com/news/2008/080501/full/news.2008.790.html</a:t>
            </a:r>
            <a:endParaRPr lang="en-US" altLang="en-US" sz="1000">
              <a:solidFill>
                <a:srgbClr val="80808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819225C-4A16-40F9-9B1F-F8538897205E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62300" y="246806"/>
            <a:ext cx="8398733" cy="6245854"/>
          </a:xfrm>
          <a:prstGeom prst="rect">
            <a:avLst/>
          </a:prstGeom>
        </p:spPr>
      </p:pic>
      <p:cxnSp>
        <p:nvCxnSpPr>
          <p:cNvPr id="7" name=""/>
          <p:cNvCxnSpPr/>
          <p:nvPr/>
        </p:nvCxnSpPr>
        <p:spPr>
          <a:xfrm flipV="1">
            <a:off x="2518833" y="814916"/>
            <a:ext cx="44979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"/>
          <p:cNvSpPr txBox="1"/>
          <p:nvPr/>
        </p:nvSpPr>
        <p:spPr>
          <a:xfrm>
            <a:off x="0" y="6621781"/>
            <a:ext cx="8882126" cy="23621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 sz="1000">
                <a:solidFill>
                  <a:srgbClr val="808080"/>
                </a:solidFill>
              </a:rPr>
              <a:t>https://www.goodmorningamerica.com/family/story/pound-preemie-fought-100-days-nicu-heads-home-65688883</a:t>
            </a:r>
            <a:endParaRPr lang="en-US" altLang="en-US" sz="1000">
              <a:solidFill>
                <a:srgbClr val="80808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819225C-4A16-40F9-9B1F-F8538897205E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sp>
        <p:nvSpPr>
          <p:cNvPr id="6" name=""/>
          <p:cNvSpPr txBox="1"/>
          <p:nvPr/>
        </p:nvSpPr>
        <p:spPr>
          <a:xfrm>
            <a:off x="0" y="6617970"/>
            <a:ext cx="11877674" cy="2400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 sz="1000">
                <a:solidFill>
                  <a:srgbClr val="808080"/>
                </a:solidFill>
              </a:rPr>
              <a:t>https://www.goodmorningamerica.com/family/story/pound-preemie-fought-100-days-nicu-heads-home-65688883</a:t>
            </a:r>
            <a:endParaRPr lang="en-US" altLang="en-US" sz="1000">
              <a:solidFill>
                <a:srgbClr val="808080"/>
              </a:solidFill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3342" y="238157"/>
            <a:ext cx="8561984" cy="6257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819225C-4A16-40F9-9B1F-F8538897205E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6264" y="300781"/>
            <a:ext cx="8402807" cy="6256438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0" y="6619876"/>
            <a:ext cx="6318250" cy="2381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 sz="1000">
                <a:solidFill>
                  <a:srgbClr val="808080"/>
                </a:solidFill>
              </a:rPr>
              <a:t>https://www.mirror.co.uk/news/uk-news/miracle-baby-boy-who-survived-13879388</a:t>
            </a:r>
            <a:endParaRPr lang="en-US" altLang="en-US" sz="1000">
              <a:solidFill>
                <a:srgbClr val="80808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819225C-4A16-40F9-9B1F-F8538897205E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  <p:grpSp>
        <p:nvGrpSpPr>
          <p:cNvPr id="7" name=""/>
          <p:cNvGrpSpPr/>
          <p:nvPr/>
        </p:nvGrpSpPr>
        <p:grpSpPr>
          <a:xfrm rot="0">
            <a:off x="1106477" y="927129"/>
            <a:ext cx="9979044" cy="4243666"/>
            <a:chOff x="1106477" y="927129"/>
            <a:chExt cx="9979044" cy="4243666"/>
          </a:xfrm>
        </p:grpSpPr>
        <p:pic>
          <p:nvPicPr>
            <p:cNvPr id="3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06477" y="927129"/>
              <a:ext cx="9979045" cy="4243666"/>
            </a:xfrm>
            <a:prstGeom prst="rect">
              <a:avLst/>
            </a:prstGeom>
          </p:spPr>
        </p:pic>
        <p:cxnSp>
          <p:nvCxnSpPr>
            <p:cNvPr id="4" name=""/>
            <p:cNvCxnSpPr/>
            <p:nvPr/>
          </p:nvCxnSpPr>
          <p:spPr>
            <a:xfrm flipV="1">
              <a:off x="5186795" y="4487622"/>
              <a:ext cx="1520152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"/>
            <p:cNvCxnSpPr/>
            <p:nvPr/>
          </p:nvCxnSpPr>
          <p:spPr>
            <a:xfrm flipV="1">
              <a:off x="4868179" y="4842050"/>
              <a:ext cx="5383234" cy="731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"/>
            <p:cNvCxnSpPr/>
            <p:nvPr/>
          </p:nvCxnSpPr>
          <p:spPr>
            <a:xfrm flipV="1">
              <a:off x="4874040" y="5061858"/>
              <a:ext cx="2750146" cy="27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74320" y="6475254"/>
            <a:ext cx="4053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://so.natty.sg/2012/11/05/chungkins-first-passport-photo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4320" y="6229033"/>
            <a:ext cx="30556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https://www.bowerpowerblog.com/four-by-four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42" name="Picture 2" descr="Four by Four - Bower Pow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58" y="1457323"/>
            <a:ext cx="4153005" cy="415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so.natty.sg/wp-content/uploads/2012/11/Liams-PP-coll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016" y="1452880"/>
            <a:ext cx="4157447" cy="415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 smtClean="0"/>
              <a:t>Happy baby faces</a:t>
            </a:r>
            <a:endParaRPr lang="ko-KR" altLang="en-US" sz="3600" dirty="0"/>
          </a:p>
        </p:txBody>
      </p:sp>
      <p:pic>
        <p:nvPicPr>
          <p:cNvPr id="10244" name="Picture 4" descr="https://www.bowerpowerblog.com/wp-content/uploads/2011/01/collage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9" y="1457323"/>
            <a:ext cx="4153003" cy="415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78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CB7E8FDE-91CF-4AEB-AB91-7A105074D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24" y="1210103"/>
            <a:ext cx="9836351" cy="21355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C6E33504-18D4-495C-A18D-E64218783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568" y="3420931"/>
            <a:ext cx="4312420" cy="30268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44BDDC-0256-4766-A7FD-F38276AB0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795" y="3420931"/>
            <a:ext cx="5190071" cy="3026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6B83273-6D09-41F1-A7F5-54BEEC44C72C}"/>
              </a:ext>
            </a:extLst>
          </p:cNvPr>
          <p:cNvSpPr txBox="1"/>
          <p:nvPr/>
        </p:nvSpPr>
        <p:spPr>
          <a:xfrm>
            <a:off x="1793" y="6558771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terms.naver.com/entry.nhn?docId=2119984&amp;cid=51004&amp;categoryId=51004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 smtClean="0"/>
              <a:t>미숙아 </a:t>
            </a:r>
            <a:r>
              <a:rPr lang="en-US" altLang="ko-KR" sz="3600" dirty="0" smtClean="0"/>
              <a:t>[ preterm</a:t>
            </a:r>
            <a:r>
              <a:rPr lang="en-US" altLang="ko-KR" sz="3600" dirty="0"/>
              <a:t> </a:t>
            </a:r>
            <a:r>
              <a:rPr lang="en-US" altLang="ko-KR" sz="3600" dirty="0" smtClean="0"/>
              <a:t>infant ] / </a:t>
            </a:r>
            <a:r>
              <a:rPr lang="ko-KR" altLang="en-US" sz="3600" dirty="0" smtClean="0"/>
              <a:t>조산아 </a:t>
            </a:r>
            <a:r>
              <a:rPr lang="en-US" altLang="ko-KR" sz="3600" dirty="0" smtClean="0"/>
              <a:t>[ preterm infant ]</a:t>
            </a:r>
            <a:endParaRPr lang="ko-KR" altLang="en-US" sz="36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3200400" y="2275840"/>
            <a:ext cx="7366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313568" y="2611120"/>
            <a:ext cx="29942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480688" y="2611120"/>
            <a:ext cx="3197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313568" y="2946400"/>
            <a:ext cx="34209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760720" y="2946400"/>
            <a:ext cx="2672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27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77F1C3-E27A-4110-9413-007508DF6927}"/>
              </a:ext>
            </a:extLst>
          </p:cNvPr>
          <p:cNvSpPr txBox="1"/>
          <p:nvPr/>
        </p:nvSpPr>
        <p:spPr>
          <a:xfrm>
            <a:off x="2879074" y="5839243"/>
            <a:ext cx="63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* </a:t>
            </a:r>
            <a:r>
              <a:rPr lang="ko-KR" altLang="en-US" dirty="0"/>
              <a:t>출생아 수</a:t>
            </a:r>
            <a:r>
              <a:rPr lang="en-US" altLang="ko-KR" dirty="0"/>
              <a:t>, </a:t>
            </a:r>
            <a:r>
              <a:rPr lang="ko-KR" altLang="en-US" dirty="0" err="1"/>
              <a:t>조출생률</a:t>
            </a:r>
            <a:r>
              <a:rPr lang="ko-KR" altLang="en-US" dirty="0"/>
              <a:t> 및 합계출산율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DE50EB0-D56F-4850-9560-1249B5AD09F5}"/>
              </a:ext>
            </a:extLst>
          </p:cNvPr>
          <p:cNvSpPr txBox="1"/>
          <p:nvPr/>
        </p:nvSpPr>
        <p:spPr>
          <a:xfrm>
            <a:off x="161365" y="6520404"/>
            <a:ext cx="6852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http://kostat.go.kr/assist/synap/preview/skin/doc.html?fn=synapview384631_3&amp;rs=/assist/synap/preview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33" y="1261742"/>
            <a:ext cx="8495087" cy="45775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146DFCD-1092-46DB-A5BC-B44662C99D5D}"/>
              </a:ext>
            </a:extLst>
          </p:cNvPr>
          <p:cNvSpPr/>
          <p:nvPr/>
        </p:nvSpPr>
        <p:spPr>
          <a:xfrm>
            <a:off x="1805243" y="2465025"/>
            <a:ext cx="8421789" cy="4327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/>
              <a:t>2019</a:t>
            </a:r>
            <a:r>
              <a:rPr lang="ko-KR" altLang="en-US" sz="3600" dirty="0"/>
              <a:t>년 출생 통계</a:t>
            </a:r>
            <a:r>
              <a:rPr lang="en-US" altLang="ko-KR" sz="3600" dirty="0"/>
              <a:t>(</a:t>
            </a:r>
            <a:r>
              <a:rPr lang="ko-KR" altLang="en-US" sz="3600" dirty="0"/>
              <a:t>전국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08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6A1DAAC-DD09-4FF7-B633-BE8809D93891}"/>
              </a:ext>
            </a:extLst>
          </p:cNvPr>
          <p:cNvSpPr txBox="1"/>
          <p:nvPr/>
        </p:nvSpPr>
        <p:spPr>
          <a:xfrm>
            <a:off x="1678193" y="5989615"/>
            <a:ext cx="42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임신 기간별 출생아 수 및 비중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2EEDDC6-2834-4CFE-ACB8-97032567C1FF}"/>
              </a:ext>
            </a:extLst>
          </p:cNvPr>
          <p:cNvSpPr txBox="1"/>
          <p:nvPr/>
        </p:nvSpPr>
        <p:spPr>
          <a:xfrm>
            <a:off x="7810052" y="5989616"/>
            <a:ext cx="297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체중별 출생아 수 및 비중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9CFE28BF-3E88-43D1-AE52-63D2E63CA024}"/>
              </a:ext>
            </a:extLst>
          </p:cNvPr>
          <p:cNvGrpSpPr/>
          <p:nvPr/>
        </p:nvGrpSpPr>
        <p:grpSpPr>
          <a:xfrm>
            <a:off x="369346" y="1400917"/>
            <a:ext cx="6210838" cy="4459353"/>
            <a:chOff x="270199" y="1690688"/>
            <a:chExt cx="6210838" cy="4459353"/>
          </a:xfrm>
        </p:grpSpPr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E2A653ED-0B5B-4795-8C02-BF0221CA0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53"/>
            <a:stretch/>
          </p:blipFill>
          <p:spPr>
            <a:xfrm>
              <a:off x="270199" y="1690688"/>
              <a:ext cx="6210838" cy="4459353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F04B9933-A9C4-4470-B8D8-1FAE71A31615}"/>
                </a:ext>
              </a:extLst>
            </p:cNvPr>
            <p:cNvSpPr/>
            <p:nvPr/>
          </p:nvSpPr>
          <p:spPr>
            <a:xfrm>
              <a:off x="699247" y="2067954"/>
              <a:ext cx="5781790" cy="2721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7DFF9DBC-E91C-428B-91C5-3F52BA5DF766}"/>
              </a:ext>
            </a:extLst>
          </p:cNvPr>
          <p:cNvGrpSpPr/>
          <p:nvPr/>
        </p:nvGrpSpPr>
        <p:grpSpPr>
          <a:xfrm>
            <a:off x="6802462" y="1382977"/>
            <a:ext cx="5060831" cy="4468668"/>
            <a:chOff x="6802463" y="1602889"/>
            <a:chExt cx="5060832" cy="4758439"/>
          </a:xfrm>
        </p:grpSpPr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BB73B89C-DC76-4C17-81B2-63E3468A0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30" r="472" b="-1"/>
            <a:stretch/>
          </p:blipFill>
          <p:spPr>
            <a:xfrm>
              <a:off x="6802463" y="1602889"/>
              <a:ext cx="5020191" cy="4758439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2CE63612-FE7A-415F-A313-C8AABEAE2301}"/>
                </a:ext>
              </a:extLst>
            </p:cNvPr>
            <p:cNvSpPr/>
            <p:nvPr/>
          </p:nvSpPr>
          <p:spPr>
            <a:xfrm>
              <a:off x="7039713" y="1948927"/>
              <a:ext cx="4823582" cy="3532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244D99B-AA80-42CA-9F8E-A504A212824E}"/>
              </a:ext>
            </a:extLst>
          </p:cNvPr>
          <p:cNvSpPr txBox="1"/>
          <p:nvPr/>
        </p:nvSpPr>
        <p:spPr>
          <a:xfrm>
            <a:off x="100407" y="6567852"/>
            <a:ext cx="6852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http://kostat.go.kr/assist/synap/preview/skin/doc.html?fn=synapview384631_3&amp;rs=/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assist/synap/preview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 smtClean="0"/>
              <a:t>출생아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수 및 비중</a:t>
            </a:r>
            <a:endParaRPr lang="ko-KR" altLang="en-US" sz="3600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04B9933-A9C4-4470-B8D8-1FAE71A31615}"/>
              </a:ext>
            </a:extLst>
          </p:cNvPr>
          <p:cNvSpPr/>
          <p:nvPr/>
        </p:nvSpPr>
        <p:spPr>
          <a:xfrm>
            <a:off x="798394" y="3795762"/>
            <a:ext cx="5781790" cy="2721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2CE63612-FE7A-415F-A313-C8AABEAE2301}"/>
              </a:ext>
            </a:extLst>
          </p:cNvPr>
          <p:cNvSpPr/>
          <p:nvPr/>
        </p:nvSpPr>
        <p:spPr>
          <a:xfrm>
            <a:off x="7039712" y="3762061"/>
            <a:ext cx="4823581" cy="331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21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A8FBF1D-0279-4216-AF61-64C0C8DC7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0" b="246"/>
          <a:stretch/>
        </p:blipFill>
        <p:spPr>
          <a:xfrm>
            <a:off x="2708616" y="2082238"/>
            <a:ext cx="6704326" cy="4340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BC03BAE-A768-42A0-9390-2E41CE8A6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4" r="15063" b="-1"/>
          <a:stretch/>
        </p:blipFill>
        <p:spPr>
          <a:xfrm>
            <a:off x="3620158" y="1334546"/>
            <a:ext cx="4951683" cy="61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D9DDFA3-60B7-4F5F-9F84-DECC7F6BEAF2}"/>
              </a:ext>
            </a:extLst>
          </p:cNvPr>
          <p:cNvSpPr txBox="1"/>
          <p:nvPr/>
        </p:nvSpPr>
        <p:spPr>
          <a:xfrm>
            <a:off x="185570" y="6516329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www.kgnews.co.kr/news/article.html?no=507602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 smtClean="0"/>
              <a:t>Article script</a:t>
            </a:r>
            <a:endParaRPr lang="ko-KR" altLang="en-US" sz="36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2783840" y="3220720"/>
            <a:ext cx="3901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257040" y="4348480"/>
            <a:ext cx="508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783840" y="4643120"/>
            <a:ext cx="2661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743200" y="6046993"/>
            <a:ext cx="6299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38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6CE1EA5-AAE5-4A43-A4D7-3C7DAC94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106" y="1825625"/>
            <a:ext cx="9359660" cy="4351338"/>
          </a:xfrm>
        </p:spPr>
        <p:txBody>
          <a:bodyPr>
            <a:normAutofit/>
          </a:bodyPr>
          <a:lstStyle/>
          <a:p>
            <a:endParaRPr lang="en-US" altLang="ko-KR" sz="2000" b="0" i="0" dirty="0">
              <a:solidFill>
                <a:srgbClr val="333333"/>
              </a:solidFill>
              <a:effectLst/>
              <a:latin typeface="Roboto"/>
            </a:endParaRPr>
          </a:p>
          <a:p>
            <a:r>
              <a:rPr lang="en-US" altLang="ko-KR" sz="2000" b="0" i="0" dirty="0">
                <a:solidFill>
                  <a:srgbClr val="333333"/>
                </a:solidFill>
                <a:effectLst/>
              </a:rPr>
              <a:t>Image crawling</a:t>
            </a:r>
            <a:endParaRPr lang="ko-KR" altLang="en-US" sz="2000" dirty="0"/>
          </a:p>
          <a:p>
            <a:r>
              <a:rPr lang="en-US" altLang="ko-KR" sz="2000" dirty="0"/>
              <a:t>Face </a:t>
            </a:r>
            <a:r>
              <a:rPr lang="en-US" altLang="ko-KR" sz="2000" dirty="0" smtClean="0"/>
              <a:t>detection </a:t>
            </a:r>
            <a:endParaRPr lang="en-US" altLang="ko-KR" sz="2000" dirty="0"/>
          </a:p>
          <a:p>
            <a:r>
              <a:rPr lang="en-US" altLang="ko-KR" sz="2000" dirty="0"/>
              <a:t>Face </a:t>
            </a:r>
            <a:r>
              <a:rPr lang="en-US" altLang="ko-KR" sz="2000" dirty="0" smtClean="0"/>
              <a:t>detection with a webcam</a:t>
            </a:r>
            <a:endParaRPr lang="ko-KR" altLang="en-US" sz="2000" dirty="0"/>
          </a:p>
          <a:p>
            <a:r>
              <a:rPr lang="en-US" altLang="ko-KR" sz="2000" dirty="0"/>
              <a:t>Emotion recognition</a:t>
            </a:r>
          </a:p>
          <a:p>
            <a:r>
              <a:rPr lang="en-US" altLang="ko-KR" sz="2000" dirty="0"/>
              <a:t>Emotion classification</a:t>
            </a:r>
            <a:endParaRPr lang="ko-KR" altLang="en-US" sz="2000" dirty="0"/>
          </a:p>
          <a:p>
            <a:r>
              <a:rPr lang="en-US" altLang="ko-KR" sz="2000" dirty="0"/>
              <a:t>Region of Interest (ROI)</a:t>
            </a:r>
          </a:p>
          <a:p>
            <a:r>
              <a:rPr lang="en-US" altLang="ko-KR" sz="2000" dirty="0"/>
              <a:t>Send </a:t>
            </a:r>
            <a:r>
              <a:rPr lang="en-US" altLang="ko-KR" sz="2000" dirty="0" smtClean="0"/>
              <a:t>photo to </a:t>
            </a:r>
            <a:r>
              <a:rPr lang="en-US" altLang="ko-KR" sz="2000" dirty="0"/>
              <a:t>app in real time</a:t>
            </a:r>
          </a:p>
          <a:p>
            <a:r>
              <a:rPr lang="en-US" altLang="ko-KR" sz="2000" dirty="0"/>
              <a:t>etc.</a:t>
            </a:r>
            <a:endParaRPr lang="ko-KR" altLang="en-US" sz="2000" dirty="0"/>
          </a:p>
        </p:txBody>
      </p:sp>
      <p:pic>
        <p:nvPicPr>
          <p:cNvPr id="1026" name="Picture 2" descr="python - 파이썬에서 OpenCV -">
            <a:extLst>
              <a:ext uri="{FF2B5EF4-FFF2-40B4-BE49-F238E27FC236}">
                <a16:creationId xmlns="" xmlns:a16="http://schemas.microsoft.com/office/drawing/2014/main" id="{A250B4B1-C3F4-4791-83C2-DB0A9CEBD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737" y="4329629"/>
            <a:ext cx="2193249" cy="193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D6836C4-DCD4-4296-B4DE-CC8AA499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FD08-3BA7-4FA5-9FCD-E3A8E984828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 smtClean="0"/>
              <a:t>List of required skills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2832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336" y="2378962"/>
            <a:ext cx="4569761" cy="3107437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 smtClean="0"/>
              <a:t>Face detection test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7135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263</ep:Words>
  <ep:PresentationFormat>와이드스크린</ep:PresentationFormat>
  <ep:Paragraphs>105</ep:Paragraphs>
  <ep:Slides>27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Office 테마</vt:lpstr>
      <vt:lpstr>Bright moment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Face detection test</vt:lpstr>
      <vt:lpstr>Compare two xml files of trained data</vt:lpstr>
      <vt:lpstr>슬라이드 11</vt:lpstr>
      <vt:lpstr>Compare two xml files of trained data</vt:lpstr>
      <vt:lpstr>Compare two xml files of trained data</vt:lpstr>
      <vt:lpstr>슬라이드 14</vt:lpstr>
      <vt:lpstr>Face detection with a webcam</vt:lpstr>
      <vt:lpstr>Face detection with a webcam</vt:lpstr>
      <vt:lpstr>Face detection with a webcam</vt:lpstr>
      <vt:lpstr>Baby in incubator</vt:lpstr>
      <vt:lpstr>Obstacle</vt:lpstr>
      <vt:lpstr>슬라이드 20</vt:lpstr>
      <vt:lpstr>슬라이드 21</vt:lpstr>
      <vt:lpstr>Thank you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2020-11-02T17:36:46.000</dcterms:created>
  <dc:creator>김선민</dc:creator>
  <cp:lastModifiedBy>KimSeonmin</cp:lastModifiedBy>
  <dcterms:modified xsi:type="dcterms:W3CDTF">2020-11-18T14:20:47.918</dcterms:modified>
  <cp:revision>67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